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handoutMasterIdLst>
    <p:handoutMasterId r:id="rId14"/>
  </p:handoutMasterIdLst>
  <p:sldIdLst>
    <p:sldId id="256" r:id="rId2"/>
    <p:sldId id="272" r:id="rId3"/>
    <p:sldId id="288" r:id="rId4"/>
    <p:sldId id="273" r:id="rId5"/>
    <p:sldId id="289" r:id="rId6"/>
    <p:sldId id="274" r:id="rId7"/>
    <p:sldId id="286" r:id="rId8"/>
    <p:sldId id="276" r:id="rId9"/>
    <p:sldId id="291" r:id="rId10"/>
    <p:sldId id="292" r:id="rId11"/>
    <p:sldId id="290" r:id="rId12"/>
    <p:sldId id="29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9B307D3D-4A51-40E0-9AAF-A0E786944314}" type="datetimeFigureOut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75F3600-043D-4BCA-87B6-B859B1EE8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992D899-7846-4C68-AAF9-303184279C60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33D85-62FF-4E06-BCB0-D4544FCEA1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13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C3918-4E4A-4632-B5D6-5E374AB70356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084D9-8C52-4136-B086-3F9618448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CC375-B7BC-4EC5-BA9B-4DD4B8857238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F408F-4DEA-49C7-AA1C-0F9FD8E7A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2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7" y="228600"/>
            <a:ext cx="7290054" cy="14996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7290055" cy="4581144"/>
          </a:xfrm>
        </p:spPr>
        <p:txBody>
          <a:bodyPr/>
          <a:lstStyle>
            <a:lvl1pPr>
              <a:defRPr sz="3200" b="1"/>
            </a:lvl1pPr>
            <a:lvl2pPr>
              <a:defRPr sz="28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BF91E-1BB1-4173-B35B-D812BB15CF8A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F3748-0007-4B29-8264-6905011C6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C71C-285F-4C3E-B8F1-841619179E42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A6FE8-9E22-4926-B009-4DA3E4F47C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4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3D347-C811-49DB-92E5-DE5596B1C160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B6DE6-DEBF-4CAD-A642-1610015495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AACD05-78CC-40D5-931E-BE201F411414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89C85-294C-45D8-AB8E-D4AD874731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0A122A-E7F7-4478-A406-1524157E98E5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E76B-22C9-47E7-93F5-1588C3BCC9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05F654-7D3C-4F88-B987-405B77F1C405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C24D7-92D2-4EE0-B681-0FB790BD7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51B53-520A-4763-AB77-EBD2939D6150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2162E-D845-4142-9ABB-E8680A315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B3F53-063B-4D8B-B9D3-C0853C767996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00D25-C24B-4957-80AD-F6A2FAD2C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CBE82E7-96CA-42B1-BD98-31F96382A92C}" type="datetimeFigureOut">
              <a:rPr lang="en-US" smtClean="0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865B2B4-55D0-4F03-A903-3BACA92860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7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0"/>
            <a:ext cx="6248400" cy="2286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ea typeface="+mj-ea"/>
              </a:rPr>
              <a:t>Energy Transfer within Ecosystems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30" r="4546"/>
          <a:stretch/>
        </p:blipFill>
        <p:spPr>
          <a:xfrm>
            <a:off x="4495800" y="2410405"/>
            <a:ext cx="4648200" cy="42189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48551" cy="1499616"/>
          </a:xfrm>
        </p:spPr>
        <p:txBody>
          <a:bodyPr/>
          <a:lstStyle/>
          <a:p>
            <a:r>
              <a:rPr lang="en-US" dirty="0"/>
              <a:t>Trophic Levels</a:t>
            </a:r>
          </a:p>
        </p:txBody>
      </p:sp>
      <p:sp>
        <p:nvSpPr>
          <p:cNvPr id="2" name="Parallelogram 1"/>
          <p:cNvSpPr/>
          <p:nvPr/>
        </p:nvSpPr>
        <p:spPr>
          <a:xfrm>
            <a:off x="4038600" y="5029200"/>
            <a:ext cx="1752600" cy="1219200"/>
          </a:xfrm>
          <a:prstGeom prst="parallelogram">
            <a:avLst>
              <a:gd name="adj" fmla="val 491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728216"/>
            <a:ext cx="8153400" cy="4901184"/>
          </a:xfrm>
        </p:spPr>
        <p:txBody>
          <a:bodyPr>
            <a:normAutofit/>
          </a:bodyPr>
          <a:lstStyle/>
          <a:p>
            <a:r>
              <a:rPr lang="en-US" dirty="0"/>
              <a:t>Pyramid shape represents two quantities:</a:t>
            </a:r>
          </a:p>
          <a:p>
            <a:pPr lvl="1"/>
            <a:r>
              <a:rPr lang="en-US" dirty="0"/>
              <a:t>Amount of energy per level</a:t>
            </a:r>
          </a:p>
          <a:p>
            <a:pPr lvl="1"/>
            <a:r>
              <a:rPr lang="en-US" dirty="0"/>
              <a:t>Amount of biomass per level</a:t>
            </a:r>
          </a:p>
          <a:p>
            <a:r>
              <a:rPr lang="en-US" dirty="0"/>
              <a:t>~90% LOSS of energy from one 		level to the next (via heat, 			cellular use, inedible parts, 			etc.)</a:t>
            </a:r>
          </a:p>
          <a:p>
            <a:pPr lvl="1"/>
            <a:r>
              <a:rPr lang="en-US" dirty="0"/>
              <a:t>Limits number of levels </a:t>
            </a:r>
          </a:p>
          <a:p>
            <a:pPr lvl="1"/>
            <a:r>
              <a:rPr lang="en-US" dirty="0"/>
              <a:t>Limits number of organisms 					in each level</a:t>
            </a:r>
          </a:p>
        </p:txBody>
      </p:sp>
    </p:spTree>
    <p:extLst>
      <p:ext uri="{BB962C8B-B14F-4D97-AF65-F5344CB8AC3E}">
        <p14:creationId xmlns:p14="http://schemas.microsoft.com/office/powerpoint/2010/main" val="66501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Chains VS. Food Webs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76092"/>
            <a:ext cx="3566160" cy="82296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Food Chains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438400"/>
            <a:ext cx="3880104" cy="3710308"/>
          </a:xfrm>
        </p:spPr>
        <p:txBody>
          <a:bodyPr>
            <a:normAutofit/>
          </a:bodyPr>
          <a:lstStyle/>
          <a:p>
            <a:r>
              <a:rPr lang="en-US" sz="2800" dirty="0"/>
              <a:t>Series of organisms transferring energy between trophic levels</a:t>
            </a:r>
          </a:p>
          <a:p>
            <a:r>
              <a:rPr lang="en-US" sz="2800" dirty="0"/>
              <a:t>Example: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781535"/>
            <a:ext cx="3566160" cy="82296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Food Webs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3757" y="2438400"/>
            <a:ext cx="3813810" cy="3710308"/>
          </a:xfrm>
        </p:spPr>
        <p:txBody>
          <a:bodyPr>
            <a:normAutofit/>
          </a:bodyPr>
          <a:lstStyle/>
          <a:p>
            <a:r>
              <a:rPr lang="en-US" sz="2800" dirty="0"/>
              <a:t>All the food chains in one ecosystem</a:t>
            </a:r>
          </a:p>
          <a:p>
            <a:r>
              <a:rPr lang="en-US" sz="2800" dirty="0"/>
              <a:t>More species in a food web = more stable ecosystem</a:t>
            </a:r>
          </a:p>
          <a:p>
            <a:r>
              <a:rPr lang="en-US" sz="2800" dirty="0"/>
              <a:t>Example: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3" y="4293554"/>
            <a:ext cx="3581400" cy="1349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757" y="3338626"/>
            <a:ext cx="4120243" cy="35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Trophic Levels and Pollutants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82" y="1673352"/>
            <a:ext cx="3566160" cy="82296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Bioaccumulation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982" y="2314799"/>
            <a:ext cx="3832206" cy="3975804"/>
          </a:xfrm>
        </p:spPr>
        <p:txBody>
          <a:bodyPr>
            <a:normAutofit/>
          </a:bodyPr>
          <a:lstStyle/>
          <a:p>
            <a:r>
              <a:rPr lang="en-US" sz="2800" dirty="0"/>
              <a:t>Absorption and retention of an environmental pollutant in one organism throughout its life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1357" y="1673352"/>
            <a:ext cx="3566160" cy="822960"/>
          </a:xfrm>
        </p:spPr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chemeClr val="tx2">
                    <a:lumMod val="75000"/>
                  </a:schemeClr>
                </a:solidFill>
              </a:rPr>
              <a:t>Biomagnification</a:t>
            </a:r>
            <a:endParaRPr lang="en-US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37478"/>
          <a:stretch/>
        </p:blipFill>
        <p:spPr>
          <a:xfrm>
            <a:off x="59368" y="4343400"/>
            <a:ext cx="5690166" cy="242659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86400" y="4114800"/>
            <a:ext cx="3130657" cy="2655190"/>
            <a:chOff x="6026032" y="4459406"/>
            <a:chExt cx="2591025" cy="2310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6032" y="4459406"/>
              <a:ext cx="2591025" cy="231058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26032" y="4459406"/>
              <a:ext cx="1441568" cy="341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7686" y="2314799"/>
            <a:ext cx="4076046" cy="3975804"/>
          </a:xfrm>
        </p:spPr>
        <p:txBody>
          <a:bodyPr>
            <a:normAutofit/>
          </a:bodyPr>
          <a:lstStyle/>
          <a:p>
            <a:r>
              <a:rPr lang="en-US" sz="2800" dirty="0"/>
              <a:t>The absorption, retention, &amp; movement of a pollutant through trophic levels</a:t>
            </a:r>
          </a:p>
          <a:p>
            <a:r>
              <a:rPr lang="en-US" sz="2800" dirty="0"/>
              <a:t>Higher trophic levels are more affected</a:t>
            </a:r>
          </a:p>
        </p:txBody>
      </p:sp>
    </p:spTree>
    <p:extLst>
      <p:ext uri="{BB962C8B-B14F-4D97-AF65-F5344CB8AC3E}">
        <p14:creationId xmlns:p14="http://schemas.microsoft.com/office/powerpoint/2010/main" val="388226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= Energy</a:t>
            </a:r>
            <a:endParaRPr 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living organisms require energy</a:t>
            </a:r>
          </a:p>
          <a:p>
            <a:r>
              <a:rPr lang="en-US" dirty="0"/>
              <a:t>Ecosystems include organisms that meet their energy needs in a variety of ways:</a:t>
            </a:r>
          </a:p>
          <a:p>
            <a:pPr lvl="1"/>
            <a:r>
              <a:rPr lang="en-US" dirty="0"/>
              <a:t>Producers</a:t>
            </a:r>
          </a:p>
          <a:p>
            <a:pPr lvl="1"/>
            <a:r>
              <a:rPr lang="en-US" dirty="0"/>
              <a:t>Consumers</a:t>
            </a:r>
          </a:p>
          <a:p>
            <a:pPr lvl="1"/>
            <a:r>
              <a:rPr lang="en-US" dirty="0"/>
              <a:t>Decomposers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PRODUCERS (AKA Autotrophs)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their own food with energy from Sun (photosynthesis) or with chemicals (chemosynthesis)</a:t>
            </a:r>
            <a:endParaRPr 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5071"/>
            <a:ext cx="54619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18" y="3230552"/>
            <a:ext cx="6677082" cy="11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8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consumers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7918704" cy="4581144"/>
          </a:xfrm>
        </p:spPr>
        <p:txBody>
          <a:bodyPr/>
          <a:lstStyle/>
          <a:p>
            <a:r>
              <a:rPr lang="en-US" dirty="0"/>
              <a:t>Eat other organisms</a:t>
            </a:r>
          </a:p>
          <a:p>
            <a:r>
              <a:rPr lang="en-US" dirty="0"/>
              <a:t>Four Types:</a:t>
            </a:r>
          </a:p>
          <a:p>
            <a:pPr lvl="1"/>
            <a:r>
              <a:rPr lang="en-US" dirty="0"/>
              <a:t>Herbivores—eat only plants</a:t>
            </a:r>
          </a:p>
          <a:p>
            <a:pPr lvl="1"/>
            <a:r>
              <a:rPr lang="en-US" dirty="0"/>
              <a:t>Carnivores—eat only other consumers (animals)</a:t>
            </a:r>
          </a:p>
          <a:p>
            <a:pPr lvl="1"/>
            <a:r>
              <a:rPr lang="en-US" dirty="0"/>
              <a:t>Omnivores—eat both plants and consumers</a:t>
            </a:r>
          </a:p>
          <a:p>
            <a:pPr lvl="1"/>
            <a:r>
              <a:rPr lang="en-US" dirty="0"/>
              <a:t>Scavengers—eat only DEAD consumers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0283"/>
          <a:stretch/>
        </p:blipFill>
        <p:spPr>
          <a:xfrm>
            <a:off x="5386153" y="0"/>
            <a:ext cx="3757847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that Consumer Type!!!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493623"/>
            <a:ext cx="3231573" cy="2369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3841903"/>
            <a:ext cx="4021463" cy="3016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43" y="1828800"/>
            <a:ext cx="3827137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977" y="1617400"/>
            <a:ext cx="3657600" cy="21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DECOMPOSERS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8147304" cy="4581144"/>
          </a:xfrm>
        </p:spPr>
        <p:txBody>
          <a:bodyPr/>
          <a:lstStyle/>
          <a:p>
            <a:r>
              <a:rPr lang="en-US" dirty="0"/>
              <a:t>Break down dead organic matter into nutrients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93093"/>
            <a:ext cx="7636329" cy="41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organisms get energy from food?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3645027" cy="4581144"/>
          </a:xfrm>
        </p:spPr>
        <p:txBody>
          <a:bodyPr/>
          <a:lstStyle/>
          <a:p>
            <a:r>
              <a:rPr lang="en-US" u="sng" dirty="0"/>
              <a:t>Cellular respiration </a:t>
            </a:r>
            <a:r>
              <a:rPr lang="en-US" dirty="0"/>
              <a:t>breaks down food molecules, making stored energy available to the cell</a:t>
            </a:r>
          </a:p>
        </p:txBody>
      </p:sp>
      <p:pic>
        <p:nvPicPr>
          <p:cNvPr id="15364" name="Picture 2" descr="http://highered.mcgraw-hill.com/sites/dl/free/0073403474/858157/hoe03474_05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123" y="1728216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 VS. Respiration</a:t>
            </a: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7163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17830"/>
            <a:ext cx="54864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044043" y="4766884"/>
            <a:ext cx="5099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rebuchet MS" pitchFamily="34" charset="0"/>
              </a:rPr>
              <a:t>Inputs</a:t>
            </a:r>
            <a:r>
              <a:rPr lang="en-US" sz="3200" dirty="0">
                <a:latin typeface="Trebuchet MS" pitchFamily="34" charset="0"/>
              </a:rPr>
              <a:t> of </a:t>
            </a:r>
            <a:r>
              <a:rPr lang="en-US" sz="3200" b="1" dirty="0">
                <a:latin typeface="Trebuchet MS" pitchFamily="34" charset="0"/>
              </a:rPr>
              <a:t>photosynthesis</a:t>
            </a:r>
            <a:r>
              <a:rPr lang="en-US" sz="3200" dirty="0">
                <a:latin typeface="Trebuchet MS" pitchFamily="34" charset="0"/>
              </a:rPr>
              <a:t> are </a:t>
            </a:r>
            <a:r>
              <a:rPr lang="en-US" sz="3200" b="1" i="1" dirty="0">
                <a:latin typeface="Trebuchet MS" pitchFamily="34" charset="0"/>
              </a:rPr>
              <a:t>outputs</a:t>
            </a:r>
            <a:r>
              <a:rPr lang="en-US" sz="3200" dirty="0">
                <a:latin typeface="Trebuchet MS" pitchFamily="34" charset="0"/>
              </a:rPr>
              <a:t> to </a:t>
            </a:r>
            <a:r>
              <a:rPr lang="en-US" sz="3200" b="1" dirty="0">
                <a:latin typeface="Trebuchet MS" pitchFamily="34" charset="0"/>
              </a:rPr>
              <a:t>respiration </a:t>
            </a:r>
            <a:r>
              <a:rPr lang="en-US" sz="3200" dirty="0">
                <a:latin typeface="Trebuchet MS" pitchFamily="34" charset="0"/>
              </a:rPr>
              <a:t>and vice versa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000" t="23333" r="7500" b="7778"/>
          <a:stretch/>
        </p:blipFill>
        <p:spPr>
          <a:xfrm>
            <a:off x="1374648" y="2563092"/>
            <a:ext cx="6858000" cy="429490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Trophic levels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768096" y="1728216"/>
            <a:ext cx="8071104" cy="45811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Organism’s position in a food chain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5486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9127" y="424888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2895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0934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9230</TotalTime>
  <Words>248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Tw Cen MT</vt:lpstr>
      <vt:lpstr>Tw Cen MT Condensed</vt:lpstr>
      <vt:lpstr>Wingdings 3</vt:lpstr>
      <vt:lpstr>Integral</vt:lpstr>
      <vt:lpstr>Energy Transfer within Ecosystems</vt:lpstr>
      <vt:lpstr>FOOD = Energy</vt:lpstr>
      <vt:lpstr>PRODUCERS (AKA Autotrophs)</vt:lpstr>
      <vt:lpstr>consumers</vt:lpstr>
      <vt:lpstr>Name that Consumer Type!!!</vt:lpstr>
      <vt:lpstr>DECOMPOSERS</vt:lpstr>
      <vt:lpstr>How do organisms get energy from food?</vt:lpstr>
      <vt:lpstr>Photosynthesis VS. Respiration</vt:lpstr>
      <vt:lpstr>Trophic levels</vt:lpstr>
      <vt:lpstr>Trophic Levels</vt:lpstr>
      <vt:lpstr>Food Chains VS. Food Webs</vt:lpstr>
      <vt:lpstr>Trophic Levels and Pollutants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Lori</dc:creator>
  <cp:lastModifiedBy>Nicole Beatty</cp:lastModifiedBy>
  <cp:revision>57</cp:revision>
  <dcterms:created xsi:type="dcterms:W3CDTF">2012-12-05T00:24:16Z</dcterms:created>
  <dcterms:modified xsi:type="dcterms:W3CDTF">2019-05-03T11:44:52Z</dcterms:modified>
</cp:coreProperties>
</file>